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Impact" panose="020B0806030902050204" pitchFamily="3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aK1Q4P8BOHe1wexk27uKJJ6Vk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16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333278b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g8333278b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0" y="0"/>
            <a:ext cx="9144000" cy="791766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sng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" name="Google Shape;1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097"/>
            <a:ext cx="6858000" cy="7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2288" y="30956"/>
            <a:ext cx="710803" cy="7298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1"/>
          <p:cNvSpPr txBox="1">
            <a:spLocks noGrp="1"/>
          </p:cNvSpPr>
          <p:nvPr>
            <p:ph type="body" idx="1"/>
          </p:nvPr>
        </p:nvSpPr>
        <p:spPr>
          <a:xfrm>
            <a:off x="457200" y="1453039"/>
            <a:ext cx="8382000" cy="334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680"/>
              <a:buChar char="●"/>
              <a:defRPr sz="2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718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08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0861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7pPr>
            <a:lvl8pPr marL="3657600" lvl="7" indent="-30860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8pPr>
            <a:lvl9pPr marL="4114800" lvl="8" indent="-30860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457200" y="857250"/>
            <a:ext cx="8382000" cy="53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3886200" y="4786313"/>
            <a:ext cx="24384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/>
          <p:nvPr/>
        </p:nvSpPr>
        <p:spPr>
          <a:xfrm>
            <a:off x="0" y="-12404"/>
            <a:ext cx="9144000" cy="791766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endParaRPr sz="2400" b="0" i="0" u="sng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" name="Google Shape;18;p22"/>
          <p:cNvPicPr preferRelativeResize="0"/>
          <p:nvPr/>
        </p:nvPicPr>
        <p:blipFill rotWithShape="1">
          <a:blip r:embed="rId2">
            <a:alphaModFix/>
          </a:blip>
          <a:srcRect b="20941"/>
          <a:stretch/>
        </p:blipFill>
        <p:spPr>
          <a:xfrm flipH="1">
            <a:off x="0" y="345762"/>
            <a:ext cx="9144000" cy="4380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457200" y="857250"/>
            <a:ext cx="8382000" cy="53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457200" y="1459027"/>
            <a:ext cx="8382000" cy="334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680"/>
              <a:buChar char="●"/>
              <a:defRPr sz="2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718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08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0861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7pPr>
            <a:lvl8pPr marL="3657600" lvl="7" indent="-30860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8pPr>
            <a:lvl9pPr marL="4114800" lvl="8" indent="-30860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3200400" y="4786313"/>
            <a:ext cx="24384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" name="Google Shape;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098802">
            <a:off x="4485358" y="271710"/>
            <a:ext cx="288182" cy="137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004" y="-34562"/>
            <a:ext cx="916029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2"/>
          <p:cNvPicPr preferRelativeResize="0"/>
          <p:nvPr/>
        </p:nvPicPr>
        <p:blipFill rotWithShape="1">
          <a:blip r:embed="rId5">
            <a:alphaModFix/>
          </a:blip>
          <a:srcRect l="32690" t="20817" r="48808" b="50428"/>
          <a:stretch/>
        </p:blipFill>
        <p:spPr>
          <a:xfrm rot="620519">
            <a:off x="3199578" y="219312"/>
            <a:ext cx="248179" cy="182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7574" y="17017"/>
            <a:ext cx="742950" cy="58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2"/>
          <p:cNvPicPr preferRelativeResize="0"/>
          <p:nvPr/>
        </p:nvPicPr>
        <p:blipFill rotWithShape="1">
          <a:blip r:embed="rId7">
            <a:alphaModFix/>
          </a:blip>
          <a:srcRect l="32222" t="15556" r="25555" b="26666"/>
          <a:stretch/>
        </p:blipFill>
        <p:spPr>
          <a:xfrm>
            <a:off x="1092024" y="68427"/>
            <a:ext cx="609600" cy="536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22"/>
          <p:cNvGrpSpPr/>
          <p:nvPr/>
        </p:nvGrpSpPr>
        <p:grpSpPr>
          <a:xfrm>
            <a:off x="8229600" y="0"/>
            <a:ext cx="1447800" cy="757997"/>
            <a:chOff x="8229600" y="59218"/>
            <a:chExt cx="1447800" cy="1010663"/>
          </a:xfrm>
        </p:grpSpPr>
        <p:pic>
          <p:nvPicPr>
            <p:cNvPr id="28" name="Google Shape;28;p2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251198" y="59218"/>
              <a:ext cx="795964" cy="795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29;p22"/>
            <p:cNvSpPr txBox="1"/>
            <p:nvPr/>
          </p:nvSpPr>
          <p:spPr>
            <a:xfrm>
              <a:off x="8229600" y="792882"/>
              <a:ext cx="1447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SpaceTREx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0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08631" y="114959"/>
            <a:ext cx="247322" cy="24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11714" y="196463"/>
            <a:ext cx="392697" cy="39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00188" y="62432"/>
            <a:ext cx="751482" cy="598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researchgate.net/figure/Flowchart-of-evolutionary-algorithms_fig1_25182209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ftp/arxiv/papers/1801/1801.09482.pdf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ftp/arxiv/papers/1801/1801.09482.pdf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ftp/arxiv/papers/1801/1801.09482.pdf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0" y="788194"/>
            <a:ext cx="9144000" cy="438269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sng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sng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1447800" y="0"/>
            <a:ext cx="6629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sng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213442" y="3873519"/>
            <a:ext cx="8717100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Felicity Aldava </a:t>
            </a:r>
            <a:endParaRPr sz="1600" b="1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Mentors: H. Kalita, Jekan Thangavelautham</a:t>
            </a:r>
            <a:endParaRPr sz="1600" b="1" i="0" u="none" strike="noStrike" cap="none" baseline="300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Space and Terrestrial Robotic Exploration (SpaceTREx) Laboratory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Aerospace and Mechanical Engineering Department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University of Arizona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61938" y="1347620"/>
            <a:ext cx="90201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SPIKE: Evolving Design &amp; Mobility for Asteroid Exploration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25" y="108347"/>
            <a:ext cx="1050131" cy="82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4747" y="47971"/>
            <a:ext cx="765571" cy="77538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7792508" y="779015"/>
            <a:ext cx="160020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SpaceTREx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91098" y="96098"/>
            <a:ext cx="1050131" cy="83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 b="18215"/>
          <a:stretch/>
        </p:blipFill>
        <p:spPr>
          <a:xfrm>
            <a:off x="6657163" y="66355"/>
            <a:ext cx="1067369" cy="76383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605239" y="790825"/>
            <a:ext cx="160020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ASTEROID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 descr="Arizona/NASA Space Grant Consortiu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25925" y="4272687"/>
            <a:ext cx="532474" cy="792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>
            <a:spLocks noGrp="1"/>
          </p:cNvSpPr>
          <p:nvPr>
            <p:ph type="title"/>
          </p:nvPr>
        </p:nvSpPr>
        <p:spPr>
          <a:xfrm>
            <a:off x="457200" y="857250"/>
            <a:ext cx="8382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Continuing The Work</a:t>
            </a:r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body" idx="1"/>
          </p:nvPr>
        </p:nvSpPr>
        <p:spPr>
          <a:xfrm>
            <a:off x="457200" y="1459027"/>
            <a:ext cx="83820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52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8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This has all been done before entering the lab.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52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8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 was next is the possibility of enhancing the design of the SPIKE and how it moves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52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8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How would this be done?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0" descr="Arizona/NASA Space Grant Consort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6550" y="0"/>
            <a:ext cx="562070" cy="7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0"/>
          <p:cNvSpPr txBox="1"/>
          <p:nvPr/>
        </p:nvSpPr>
        <p:spPr>
          <a:xfrm>
            <a:off x="6196481" y="93240"/>
            <a:ext cx="17703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457200" y="857250"/>
            <a:ext cx="8382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23622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" sz="2800"/>
              <a:t>Evolutionary Algorithms</a:t>
            </a:r>
            <a:endParaRPr/>
          </a:p>
        </p:txBody>
      </p:sp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0" y="1278175"/>
            <a:ext cx="61755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Main purpose is to optimize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Uses the concepts of evolution to achieve the optimal solution.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General Process: (Seen in image)</a:t>
            </a:r>
            <a:endParaRPr sz="20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Create initial population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Test population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If solution found stop, else determine which in the population performed best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Create new population from selected and mutate new population if necessary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Repeat at Test population until optimal solution is found or no progress is being made.</a:t>
            </a:r>
            <a:endParaRPr sz="1700"/>
          </a:p>
        </p:txBody>
      </p:sp>
      <p:pic>
        <p:nvPicPr>
          <p:cNvPr id="191" name="Google Shape;19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950" y="1278175"/>
            <a:ext cx="3059050" cy="368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 txBox="1"/>
          <p:nvPr/>
        </p:nvSpPr>
        <p:spPr>
          <a:xfrm>
            <a:off x="6175500" y="4859425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Source: </a:t>
            </a:r>
            <a:r>
              <a:rPr lang="en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researchgate.net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1" descr="Arizona/NASA Space Grant Consortiu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6550" y="0"/>
            <a:ext cx="562070" cy="7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 txBox="1"/>
          <p:nvPr/>
        </p:nvSpPr>
        <p:spPr>
          <a:xfrm>
            <a:off x="6196481" y="93240"/>
            <a:ext cx="17703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title"/>
          </p:nvPr>
        </p:nvSpPr>
        <p:spPr>
          <a:xfrm>
            <a:off x="457200" y="857250"/>
            <a:ext cx="8382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Our Purpose for Evolutionary Algorithms</a:t>
            </a:r>
            <a:endParaRPr/>
          </a:p>
        </p:txBody>
      </p:sp>
      <p:sp>
        <p:nvSpPr>
          <p:cNvPr id="200" name="Google Shape;200;p12"/>
          <p:cNvSpPr txBox="1">
            <a:spLocks noGrp="1"/>
          </p:cNvSpPr>
          <p:nvPr>
            <p:ph type="body" idx="1"/>
          </p:nvPr>
        </p:nvSpPr>
        <p:spPr>
          <a:xfrm>
            <a:off x="457200" y="1459027"/>
            <a:ext cx="83820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For our purpose they optimize the number of legs and joints the SPIKE would consist of. 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The current SPIKE consists of a singular boom, like a pogo stick. 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To extend this design we started with a simple change, 2 legs.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2" descr="Arizona/NASA Space Grant Consort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6550" y="0"/>
            <a:ext cx="562070" cy="7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 txBox="1"/>
          <p:nvPr/>
        </p:nvSpPr>
        <p:spPr>
          <a:xfrm>
            <a:off x="6196481" y="93240"/>
            <a:ext cx="17703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>
            <a:spLocks noGrp="1"/>
          </p:cNvSpPr>
          <p:nvPr>
            <p:ph type="title"/>
          </p:nvPr>
        </p:nvSpPr>
        <p:spPr>
          <a:xfrm>
            <a:off x="457200" y="857250"/>
            <a:ext cx="8382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Extended Design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body" idx="1"/>
          </p:nvPr>
        </p:nvSpPr>
        <p:spPr>
          <a:xfrm>
            <a:off x="457200" y="1393650"/>
            <a:ext cx="55551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Two booms (legs)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Consisting of 3 links (the body, the knee, the foot)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Connected with revolution joints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Humanoid like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This design would allow for a walking and hopping motion compared to the previous which would move around like a strictly like pogo stick.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 movement would be like walking for a human.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3"/>
          <p:cNvSpPr/>
          <p:nvPr/>
        </p:nvSpPr>
        <p:spPr>
          <a:xfrm>
            <a:off x="6960828" y="1620819"/>
            <a:ext cx="227700" cy="8940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3"/>
          <p:cNvSpPr/>
          <p:nvPr/>
        </p:nvSpPr>
        <p:spPr>
          <a:xfrm>
            <a:off x="7655709" y="1620819"/>
            <a:ext cx="227700" cy="8940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3"/>
          <p:cNvSpPr/>
          <p:nvPr/>
        </p:nvSpPr>
        <p:spPr>
          <a:xfrm>
            <a:off x="6960828" y="2319118"/>
            <a:ext cx="227700" cy="8940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3"/>
          <p:cNvSpPr/>
          <p:nvPr/>
        </p:nvSpPr>
        <p:spPr>
          <a:xfrm>
            <a:off x="7655709" y="2319118"/>
            <a:ext cx="227700" cy="8940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3"/>
          <p:cNvSpPr/>
          <p:nvPr/>
        </p:nvSpPr>
        <p:spPr>
          <a:xfrm>
            <a:off x="6916291" y="3097733"/>
            <a:ext cx="316800" cy="1155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3"/>
          <p:cNvSpPr/>
          <p:nvPr/>
        </p:nvSpPr>
        <p:spPr>
          <a:xfrm>
            <a:off x="7611172" y="3097733"/>
            <a:ext cx="316800" cy="1155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6901413" y="857250"/>
            <a:ext cx="1026600" cy="9645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5901725" y="2746400"/>
            <a:ext cx="960900" cy="9813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3"/>
          <p:cNvSpPr/>
          <p:nvPr/>
        </p:nvSpPr>
        <p:spPr>
          <a:xfrm>
            <a:off x="6240133" y="3523264"/>
            <a:ext cx="284100" cy="9096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3"/>
          <p:cNvSpPr/>
          <p:nvPr/>
        </p:nvSpPr>
        <p:spPr>
          <a:xfrm>
            <a:off x="6240133" y="4233723"/>
            <a:ext cx="284100" cy="9096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6184597" y="5025896"/>
            <a:ext cx="678000" cy="1176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6368726" y="3594824"/>
            <a:ext cx="49500" cy="61500"/>
          </a:xfrm>
          <a:prstGeom prst="ellipse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3"/>
          <p:cNvSpPr/>
          <p:nvPr/>
        </p:nvSpPr>
        <p:spPr>
          <a:xfrm rot="976403">
            <a:off x="8163059" y="3494651"/>
            <a:ext cx="208764" cy="905159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7966800" y="2746400"/>
            <a:ext cx="891300" cy="9831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3"/>
          <p:cNvSpPr/>
          <p:nvPr/>
        </p:nvSpPr>
        <p:spPr>
          <a:xfrm rot="-2037381">
            <a:off x="8458185" y="3501687"/>
            <a:ext cx="214838" cy="884105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8675091" y="4203439"/>
            <a:ext cx="183000" cy="9111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8621849" y="4997033"/>
            <a:ext cx="494100" cy="1176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8407740" y="3596460"/>
            <a:ext cx="36000" cy="61800"/>
          </a:xfrm>
          <a:prstGeom prst="ellipse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/>
          <p:nvPr/>
        </p:nvSpPr>
        <p:spPr>
          <a:xfrm rot="3187806">
            <a:off x="7792665" y="4158958"/>
            <a:ext cx="210000" cy="849454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3"/>
          <p:cNvSpPr/>
          <p:nvPr/>
        </p:nvSpPr>
        <p:spPr>
          <a:xfrm rot="2602363">
            <a:off x="7425123" y="4827868"/>
            <a:ext cx="522904" cy="112091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457200" y="857250"/>
            <a:ext cx="8382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body" idx="1"/>
          </p:nvPr>
        </p:nvSpPr>
        <p:spPr>
          <a:xfrm>
            <a:off x="457200" y="1459027"/>
            <a:ext cx="83820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362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To test this model we would run it through a simulation, allowing it to learn how to walk in varying gravities.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342900" lvl="0" indent="-2362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Example Gravities: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9.81 m/s^2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3.71 m/s^2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1 m/s^2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.5 m/s^2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>
            <a:spLocks noGrp="1"/>
          </p:cNvSpPr>
          <p:nvPr>
            <p:ph type="title"/>
          </p:nvPr>
        </p:nvSpPr>
        <p:spPr>
          <a:xfrm>
            <a:off x="457200" y="857250"/>
            <a:ext cx="8382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From as low as 1 m/s^2</a:t>
            </a:r>
            <a:endParaRPr/>
          </a:p>
        </p:txBody>
      </p:sp>
      <p:pic>
        <p:nvPicPr>
          <p:cNvPr id="240" name="Google Shape;240;p15" descr="Arizona/NASA Space Grant Consort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6550" y="0"/>
            <a:ext cx="562070" cy="7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5"/>
          <p:cNvSpPr txBox="1"/>
          <p:nvPr/>
        </p:nvSpPr>
        <p:spPr>
          <a:xfrm>
            <a:off x="6196481" y="93240"/>
            <a:ext cx="17703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-64050" y="4287300"/>
            <a:ext cx="920805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Generation 1			   Generation 150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393649"/>
            <a:ext cx="4571999" cy="2803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3" y="1393649"/>
            <a:ext cx="4571997" cy="2803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xfrm>
            <a:off x="457200" y="857250"/>
            <a:ext cx="8382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Analysis of Previous Videos</a:t>
            </a:r>
            <a:endParaRPr/>
          </a:p>
        </p:txBody>
      </p:sp>
      <p:sp>
        <p:nvSpPr>
          <p:cNvPr id="250" name="Google Shape;250;p17"/>
          <p:cNvSpPr txBox="1">
            <a:spLocks noGrp="1"/>
          </p:cNvSpPr>
          <p:nvPr>
            <p:ph type="body" idx="1"/>
          </p:nvPr>
        </p:nvSpPr>
        <p:spPr>
          <a:xfrm>
            <a:off x="457200" y="1459027"/>
            <a:ext cx="83820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As seen in the given example videos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High gravity should lead to an attempt at a walking motion (Not Shown)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Lower gravity should lead to a hopping(skipping)/walking motion by staying up longer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7" descr="Arizona/NASA Space Grant Consort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6550" y="0"/>
            <a:ext cx="562070" cy="7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7"/>
          <p:cNvSpPr txBox="1"/>
          <p:nvPr/>
        </p:nvSpPr>
        <p:spPr>
          <a:xfrm>
            <a:off x="6196481" y="93240"/>
            <a:ext cx="17703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>
            <a:spLocks noGrp="1"/>
          </p:cNvSpPr>
          <p:nvPr>
            <p:ph type="title"/>
          </p:nvPr>
        </p:nvSpPr>
        <p:spPr>
          <a:xfrm>
            <a:off x="457200" y="857250"/>
            <a:ext cx="8382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/>
              <a:t>There is still work to be done</a:t>
            </a:r>
            <a:endParaRPr sz="4000"/>
          </a:p>
        </p:txBody>
      </p:sp>
      <p:sp>
        <p:nvSpPr>
          <p:cNvPr id="258" name="Google Shape;258;p18"/>
          <p:cNvSpPr txBox="1">
            <a:spLocks noGrp="1"/>
          </p:cNvSpPr>
          <p:nvPr>
            <p:ph type="body" idx="1"/>
          </p:nvPr>
        </p:nvSpPr>
        <p:spPr>
          <a:xfrm>
            <a:off x="457200" y="1459027"/>
            <a:ext cx="83820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362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" sz="2000"/>
              <a:t>As of now this project is in its infancy and has a lot more to be done.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 the future we hope to </a:t>
            </a:r>
            <a:endParaRPr sz="20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gain more insight into how evolutionary algorithms can help solve problems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Achieve an optimal design for The SPIKE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Explore asteroids for longer periods of time 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Collect multiple samples from an asteroid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" sz="2000"/>
              <a:t>However, many of these ‘In the future’ goals may be further into the future than others.</a:t>
            </a:r>
            <a:endParaRPr sz="2000"/>
          </a:p>
        </p:txBody>
      </p:sp>
      <p:pic>
        <p:nvPicPr>
          <p:cNvPr id="259" name="Google Shape;259;p18" descr="Arizona/NASA Space Grant Consort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6550" y="0"/>
            <a:ext cx="562070" cy="7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8"/>
          <p:cNvSpPr txBox="1"/>
          <p:nvPr/>
        </p:nvSpPr>
        <p:spPr>
          <a:xfrm>
            <a:off x="6196481" y="93240"/>
            <a:ext cx="17703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333278bd0_0_0"/>
          <p:cNvSpPr txBox="1">
            <a:spLocks noGrp="1"/>
          </p:cNvSpPr>
          <p:nvPr>
            <p:ph type="title"/>
          </p:nvPr>
        </p:nvSpPr>
        <p:spPr>
          <a:xfrm>
            <a:off x="457200" y="857250"/>
            <a:ext cx="8382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/>
              <a:t>Acknowledgements</a:t>
            </a:r>
            <a:endParaRPr sz="4000"/>
          </a:p>
        </p:txBody>
      </p:sp>
      <p:sp>
        <p:nvSpPr>
          <p:cNvPr id="266" name="Google Shape;266;g8333278bd0_0_0"/>
          <p:cNvSpPr txBox="1">
            <a:spLocks noGrp="1"/>
          </p:cNvSpPr>
          <p:nvPr>
            <p:ph type="body" idx="1"/>
          </p:nvPr>
        </p:nvSpPr>
        <p:spPr>
          <a:xfrm>
            <a:off x="457200" y="1459027"/>
            <a:ext cx="83820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Space Grant Program for the opportunity</a:t>
            </a:r>
            <a:endParaRPr sz="3000"/>
          </a:p>
          <a:p>
            <a:pPr marL="45720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Mentors: Jekan and Himangshu </a:t>
            </a:r>
            <a:endParaRPr sz="3000"/>
          </a:p>
          <a:p>
            <a:pPr marL="45720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My family for pushing me through to the end</a:t>
            </a:r>
            <a:endParaRPr sz="3000"/>
          </a:p>
          <a:p>
            <a:pPr marL="45720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All of SpaceTREx for assistance when needed</a:t>
            </a:r>
            <a:endParaRPr sz="3000"/>
          </a:p>
        </p:txBody>
      </p:sp>
      <p:pic>
        <p:nvPicPr>
          <p:cNvPr id="267" name="Google Shape;267;g8333278bd0_0_0" descr="Arizona/NASA Space Grant Consort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6550" y="0"/>
            <a:ext cx="562070" cy="7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8333278bd0_0_0"/>
          <p:cNvSpPr txBox="1"/>
          <p:nvPr/>
        </p:nvSpPr>
        <p:spPr>
          <a:xfrm>
            <a:off x="6196481" y="93240"/>
            <a:ext cx="17703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/>
          <p:nvPr/>
        </p:nvSpPr>
        <p:spPr>
          <a:xfrm>
            <a:off x="0" y="0"/>
            <a:ext cx="9144000" cy="517088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1447800" y="0"/>
            <a:ext cx="6629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6162675" y="1584722"/>
            <a:ext cx="2981325" cy="18192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sng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7" name="Google Shape;277;p19"/>
          <p:cNvSpPr txBox="1">
            <a:spLocks noGrp="1"/>
          </p:cNvSpPr>
          <p:nvPr>
            <p:ph type="body" idx="1"/>
          </p:nvPr>
        </p:nvSpPr>
        <p:spPr>
          <a:xfrm>
            <a:off x="457200" y="1459027"/>
            <a:ext cx="8382000" cy="334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362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78" name="Google Shape;2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722" y="0"/>
            <a:ext cx="8068552" cy="517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9" descr="Arizona/NASA Space Grant Consortiu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575" y="3404000"/>
            <a:ext cx="562070" cy="7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9"/>
          <p:cNvSpPr txBox="1"/>
          <p:nvPr/>
        </p:nvSpPr>
        <p:spPr>
          <a:xfrm>
            <a:off x="725506" y="3497240"/>
            <a:ext cx="17703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788194"/>
            <a:ext cx="9144000" cy="438269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endParaRPr sz="2400" b="0" i="0" u="sng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447800" y="0"/>
            <a:ext cx="6629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endParaRPr sz="2400" b="0" i="0" u="sng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" name="Google Shape;98;p2" descr=" 8"/>
          <p:cNvSpPr txBox="1"/>
          <p:nvPr/>
        </p:nvSpPr>
        <p:spPr>
          <a:xfrm>
            <a:off x="492125" y="2114550"/>
            <a:ext cx="830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</a:pPr>
            <a:endParaRPr sz="3600" b="1" i="1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-9525"/>
            <a:ext cx="9118500" cy="511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endParaRPr sz="2400" b="0" i="0" u="sng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-28141" y="4275875"/>
            <a:ext cx="4358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aramond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Space and Terrestrial Robotic Exploration (SpaceTREx) Laboratory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112" y="176225"/>
            <a:ext cx="3317877" cy="387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4339" y="176213"/>
            <a:ext cx="3317877" cy="387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482425" y="4047075"/>
            <a:ext cx="46617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aramond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Asteroid Science, Technology and Exploration Research Organized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aramond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by Inclusive eDucation (ASTEROID) Center</a:t>
            </a:r>
            <a:endParaRPr sz="2000" b="1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457200" y="857250"/>
            <a:ext cx="8382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Why is Asteroid Exploration Important?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457200" y="1459027"/>
            <a:ext cx="83820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There are 2 million asteroids in the solar system that vary in shape, size, composition and origin.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Asteroids provide critical insight into the origins of the solar system.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Sampling the surface and subsurface of these bodies is one of the best ways possible to attain insight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 descr="Arizona/NASA Space Grant Consort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6550" y="0"/>
            <a:ext cx="562070" cy="7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6196481" y="93240"/>
            <a:ext cx="17703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263725" y="858976"/>
            <a:ext cx="83820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3622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" sz="2000"/>
              <a:t>Examples of works to be used in the exploration of asteroids:</a:t>
            </a:r>
            <a:endParaRPr sz="2000"/>
          </a:p>
          <a:p>
            <a:pPr marL="342900" lvl="0" indent="-2362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66" y="1410641"/>
            <a:ext cx="4736848" cy="196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66" y="3362734"/>
            <a:ext cx="4736849" cy="1780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5214" y="1410641"/>
            <a:ext cx="4358735" cy="18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5215" y="3145346"/>
            <a:ext cx="4358739" cy="199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51594" y="1415484"/>
            <a:ext cx="16902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Hayabusa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0" y="3236286"/>
            <a:ext cx="17937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Hayabusa II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7365677" y="1386700"/>
            <a:ext cx="1778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OSIRIS-Rex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7911298" y="3158850"/>
            <a:ext cx="12150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Rosetta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" descr="Arizona/NASA Space Grant Consortiu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06550" y="0"/>
            <a:ext cx="562070" cy="7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6196481" y="93240"/>
            <a:ext cx="17703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4202269" y="3088463"/>
            <a:ext cx="69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JAXA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7680999" y="2950971"/>
            <a:ext cx="1929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NASA/UArizona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4157388" y="4844363"/>
            <a:ext cx="69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JAXA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8645725" y="4916152"/>
            <a:ext cx="69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457200" y="857250"/>
            <a:ext cx="8382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 Issue:</a:t>
            </a:r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>
          <a:xfrm>
            <a:off x="457200" y="1459027"/>
            <a:ext cx="83820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Touch and Go Operations Only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Able to collect only few samples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Unknown hazards of an asteroids surface and atmosphere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6E0"/>
              </a:buClr>
              <a:buSzPts val="1900"/>
              <a:buChar char="○"/>
            </a:pPr>
            <a:r>
              <a:rPr lang="en" sz="19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Asteroid mobility</a:t>
            </a:r>
            <a:endParaRPr sz="1900">
              <a:solidFill>
                <a:srgbClr val="00051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514"/>
              </a:buClr>
              <a:buSzPts val="1800"/>
              <a:buChar char="■"/>
            </a:pPr>
            <a:r>
              <a:rPr lang="en" sz="18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Low-gravity, low-escape velocity</a:t>
            </a:r>
            <a:endParaRPr sz="1800">
              <a:solidFill>
                <a:srgbClr val="00051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886E0"/>
              </a:buClr>
              <a:buSzPts val="1900"/>
              <a:buChar char="○"/>
            </a:pPr>
            <a:r>
              <a:rPr lang="en" sz="19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Surface contact risks</a:t>
            </a:r>
            <a:endParaRPr sz="1900">
              <a:solidFill>
                <a:srgbClr val="00051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514"/>
              </a:buClr>
              <a:buSzPts val="1800"/>
              <a:buChar char="■"/>
            </a:pPr>
            <a:r>
              <a:rPr lang="en" sz="18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Dust</a:t>
            </a:r>
            <a:endParaRPr sz="1800">
              <a:solidFill>
                <a:srgbClr val="00051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514"/>
              </a:buClr>
              <a:buSzPts val="1800"/>
              <a:buChar char="■"/>
            </a:pPr>
            <a:r>
              <a:rPr lang="en" sz="18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Static charge</a:t>
            </a:r>
            <a:endParaRPr sz="1800">
              <a:solidFill>
                <a:srgbClr val="00051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514"/>
              </a:buClr>
              <a:buSzPts val="1800"/>
              <a:buChar char="■"/>
            </a:pPr>
            <a:r>
              <a:rPr lang="en" sz="18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Tracking and communication</a:t>
            </a:r>
            <a:endParaRPr sz="1800">
              <a:solidFill>
                <a:srgbClr val="00051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886E0"/>
              </a:buClr>
              <a:buSzPts val="1900"/>
              <a:buChar char="○"/>
            </a:pPr>
            <a:r>
              <a:rPr lang="en" sz="19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Varying high and low temperature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5" descr="Arizona/NASA Space Grant Consort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6550" y="0"/>
            <a:ext cx="562070" cy="7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6196481" y="93240"/>
            <a:ext cx="17703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457200" y="790075"/>
            <a:ext cx="8382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 SPIKE</a:t>
            </a:r>
            <a:endParaRPr/>
          </a:p>
        </p:txBody>
      </p:sp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457200" y="1303938"/>
            <a:ext cx="53634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Stands for Spacecraft Penetrator for Increasing Knowledge of NEOs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This concept is unique because the idea is a hybrid lander and flyby spacecraft with one or more booms to hop to places on an asteroid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 idea is to keep the actual bus of the craft away from the surface of an asteroid to avoid previous hazards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This would allow more opportunities to: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Collect multiple samples from a singular asteroid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Move around an asteroid to obtain samples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Allow for longer expeditions 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 b="12402"/>
          <a:stretch/>
        </p:blipFill>
        <p:spPr>
          <a:xfrm>
            <a:off x="5849300" y="790075"/>
            <a:ext cx="3294700" cy="437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 descr="Arizona/NASA Space Grant Consortiu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6550" y="0"/>
            <a:ext cx="562070" cy="7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/>
          <p:nvPr/>
        </p:nvSpPr>
        <p:spPr>
          <a:xfrm>
            <a:off x="6196481" y="93240"/>
            <a:ext cx="17703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457200" y="857250"/>
            <a:ext cx="8382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Current Design</a:t>
            </a:r>
            <a:endParaRPr/>
          </a:p>
        </p:txBody>
      </p:sp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457200" y="1459025"/>
            <a:ext cx="60729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514"/>
              </a:buClr>
              <a:buSzPts val="2000"/>
              <a:buChar char="●"/>
            </a:pPr>
            <a:r>
              <a:rPr lang="en" sz="20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Hybrid lander/flyby spacecraft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14"/>
              </a:buClr>
              <a:buSzPts val="2000"/>
              <a:buChar char="●"/>
            </a:pPr>
            <a:r>
              <a:rPr lang="en" sz="20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Based on JPL Micro Surveyor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14"/>
              </a:buClr>
              <a:buSzPts val="2000"/>
              <a:buChar char="●"/>
            </a:pPr>
            <a:r>
              <a:rPr lang="en" sz="20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Propelled by xenon fueled solar-electric Hall thrusters (5km/s delta v)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14"/>
              </a:buClr>
              <a:buSzPts val="2000"/>
              <a:buChar char="●"/>
            </a:pPr>
            <a:r>
              <a:rPr lang="en" sz="20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Solar panels can generate 750W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14"/>
              </a:buClr>
              <a:buSzPts val="2000"/>
              <a:buChar char="●"/>
            </a:pPr>
            <a:r>
              <a:rPr lang="en" sz="20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Blue Canyon’s XACT 50 (star-tracker, IMU, 3-axis reaction wheels)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14"/>
              </a:buClr>
              <a:buSzPts val="2000"/>
              <a:buChar char="●"/>
            </a:pPr>
            <a:r>
              <a:rPr lang="en" sz="20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JPL’s DSN compatible IRIS X-band Radio V2.1 (256 KBps)</a:t>
            </a:r>
            <a:endParaRPr sz="2000">
              <a:solidFill>
                <a:srgbClr val="00051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80"/>
              <a:buNone/>
            </a:pPr>
            <a:endParaRPr sz="2000">
              <a:solidFill>
                <a:srgbClr val="00051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362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0150" y="857250"/>
            <a:ext cx="2613600" cy="41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 descr="Arizona/NASA Space Grant Consortiu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6550" y="0"/>
            <a:ext cx="562070" cy="7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/>
        </p:nvSpPr>
        <p:spPr>
          <a:xfrm>
            <a:off x="6196481" y="93240"/>
            <a:ext cx="17703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6446900" y="4872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Source: </a:t>
            </a:r>
            <a:r>
              <a:rPr lang="en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arxiv.org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457200" y="857250"/>
            <a:ext cx="8382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 Extendable Boom</a:t>
            </a:r>
            <a:endParaRPr/>
          </a:p>
        </p:txBody>
      </p:sp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209600" y="1459025"/>
            <a:ext cx="49824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Capabilities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Analyze subsurface volatiles and organics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Conduct seismology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Payload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Seismometers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Cameras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solidFill>
                  <a:srgbClr val="000514"/>
                </a:solidFill>
                <a:latin typeface="Arial"/>
                <a:ea typeface="Arial"/>
                <a:cs typeface="Arial"/>
                <a:sym typeface="Arial"/>
              </a:rPr>
              <a:t>Other instrument will be designed to access &gt;10 cm beneath the surface of the asteroid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 l="17005"/>
          <a:stretch/>
        </p:blipFill>
        <p:spPr>
          <a:xfrm>
            <a:off x="4974502" y="1450175"/>
            <a:ext cx="4090500" cy="33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 descr="Arizona/NASA Space Grant Consortiu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6550" y="0"/>
            <a:ext cx="562070" cy="7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/>
        </p:nvSpPr>
        <p:spPr>
          <a:xfrm>
            <a:off x="6196481" y="93240"/>
            <a:ext cx="17703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5339175" y="4822025"/>
            <a:ext cx="7335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Source: </a:t>
            </a:r>
            <a:r>
              <a:rPr lang="en" sz="900" b="0" i="0" u="sng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arxiv.org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381000" y="4299901"/>
            <a:ext cx="83820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3622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The idea for movement is to follow this process repeatedly, moving to different locations on the asteroid. 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650" y="827550"/>
            <a:ext cx="7532700" cy="35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 descr="Arizona/NASA Space Grant Consortiu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6550" y="0"/>
            <a:ext cx="562070" cy="7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 txBox="1"/>
          <p:nvPr/>
        </p:nvSpPr>
        <p:spPr>
          <a:xfrm>
            <a:off x="6196481" y="93240"/>
            <a:ext cx="17703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6825300" y="4877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Source: </a:t>
            </a:r>
            <a:r>
              <a:rPr lang="en" sz="900" b="0" i="0" u="sng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arxiv.org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805</Words>
  <Application>Microsoft Office PowerPoint</Application>
  <PresentationFormat>On-screen Show (16:9)</PresentationFormat>
  <Paragraphs>117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Garamond</vt:lpstr>
      <vt:lpstr>Times New Roman</vt:lpstr>
      <vt:lpstr>Noto Sans Symbols</vt:lpstr>
      <vt:lpstr>Calibri</vt:lpstr>
      <vt:lpstr>Arial</vt:lpstr>
      <vt:lpstr>Impact</vt:lpstr>
      <vt:lpstr>Simple Light</vt:lpstr>
      <vt:lpstr>PowerPoint Presentation</vt:lpstr>
      <vt:lpstr>PowerPoint Presentation</vt:lpstr>
      <vt:lpstr>Why is Asteroid Exploration Important?</vt:lpstr>
      <vt:lpstr>PowerPoint Presentation</vt:lpstr>
      <vt:lpstr>The Issue:</vt:lpstr>
      <vt:lpstr>The SPIKE</vt:lpstr>
      <vt:lpstr>Current Design</vt:lpstr>
      <vt:lpstr>The Extendable Boom</vt:lpstr>
      <vt:lpstr>PowerPoint Presentation</vt:lpstr>
      <vt:lpstr>Continuing The Work</vt:lpstr>
      <vt:lpstr>Evolutionary Algorithms</vt:lpstr>
      <vt:lpstr>Our Purpose for Evolutionary Algorithms</vt:lpstr>
      <vt:lpstr>Extended Design</vt:lpstr>
      <vt:lpstr>Testing</vt:lpstr>
      <vt:lpstr>From as low as 1 m/s^2</vt:lpstr>
      <vt:lpstr>Analysis of Previous Videos</vt:lpstr>
      <vt:lpstr>There is still work to be done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sky</dc:creator>
  <cp:lastModifiedBy>Michelle A. Coe</cp:lastModifiedBy>
  <cp:revision>2</cp:revision>
  <dcterms:modified xsi:type="dcterms:W3CDTF">2020-04-10T23:04:58Z</dcterms:modified>
</cp:coreProperties>
</file>